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4586" r:id="rId1"/>
  </p:sldMasterIdLst>
  <p:notesMasterIdLst>
    <p:notesMasterId r:id="rId17"/>
  </p:notesMasterIdLst>
  <p:handoutMasterIdLst>
    <p:handoutMasterId r:id="rId18"/>
  </p:handoutMasterIdLst>
  <p:sldIdLst>
    <p:sldId id="256" r:id="rId2"/>
    <p:sldId id="408" r:id="rId3"/>
    <p:sldId id="421" r:id="rId4"/>
    <p:sldId id="419" r:id="rId5"/>
    <p:sldId id="404" r:id="rId6"/>
    <p:sldId id="420" r:id="rId7"/>
    <p:sldId id="405" r:id="rId8"/>
    <p:sldId id="414" r:id="rId9"/>
    <p:sldId id="406" r:id="rId10"/>
    <p:sldId id="346" r:id="rId11"/>
    <p:sldId id="416" r:id="rId12"/>
    <p:sldId id="373" r:id="rId13"/>
    <p:sldId id="410" r:id="rId14"/>
    <p:sldId id="418" r:id="rId15"/>
    <p:sldId id="417" r:id="rId16"/>
  </p:sldIdLst>
  <p:sldSz cx="12192000" cy="6858000"/>
  <p:notesSz cx="6858000" cy="2038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66FF"/>
    <a:srgbClr val="0000FF"/>
    <a:srgbClr val="008000"/>
    <a:srgbClr val="2DA2BF"/>
    <a:srgbClr val="000000"/>
    <a:srgbClr val="0099FF"/>
    <a:srgbClr val="66FF99"/>
    <a:srgbClr val="00FF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86" autoAdjust="0"/>
    <p:restoredTop sz="79574" autoAdjust="0"/>
  </p:normalViewPr>
  <p:slideViewPr>
    <p:cSldViewPr>
      <p:cViewPr varScale="1">
        <p:scale>
          <a:sx n="118" d="100"/>
          <a:sy n="118" d="100"/>
        </p:scale>
        <p:origin x="-1040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79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1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09" rIns="92818" bIns="464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55" y="1"/>
            <a:ext cx="30371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09" rIns="92818" bIns="464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3012"/>
            <a:ext cx="30371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09" rIns="92818" bIns="464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55" y="8773012"/>
            <a:ext cx="30371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09" rIns="92818" bIns="464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08293D55-8E58-4F9A-92C1-9286810D3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8311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1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09" rIns="92818" bIns="464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655" y="1"/>
            <a:ext cx="30371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09" rIns="92818" bIns="464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7038" y="693738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1" y="4386507"/>
            <a:ext cx="5608640" cy="415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09" rIns="92818" bIns="46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012"/>
            <a:ext cx="30371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09" rIns="92818" bIns="464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55" y="8773012"/>
            <a:ext cx="30371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09" rIns="92818" bIns="464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6BE2FA0C-BC7C-44C1-BC79-03FB4E3A3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824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286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858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5430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0002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7038" y="693738"/>
            <a:ext cx="6156325" cy="3463925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Slide V2 changes:</a:t>
            </a:r>
            <a:endParaRPr lang="en-US" sz="1200" b="1" i="0" kern="1200" dirty="0">
              <a:latin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r>
              <a:rPr lang="en-US" b="1" dirty="0">
                <a:cs typeface="Calibri"/>
              </a:rPr>
              <a:t>#5 – Added savings bond purchase bullet</a:t>
            </a:r>
          </a:p>
          <a:p>
            <a:pPr marL="0" indent="0">
              <a:buNone/>
            </a:pPr>
            <a:r>
              <a:rPr lang="en-US" b="1" dirty="0">
                <a:cs typeface="Calibri"/>
              </a:rPr>
              <a:t>#9 – Reworded last sentence</a:t>
            </a:r>
            <a:endParaRPr lang="en-US" b="1" dirty="0"/>
          </a:p>
          <a:p>
            <a:endParaRPr lang="en-US" sz="1200" b="0" i="0" kern="1200" dirty="0">
              <a:latin typeface="Calibri" panose="020F0502020204030204" pitchFamily="34" charset="0"/>
              <a:cs typeface="Calibri"/>
            </a:endParaRPr>
          </a:p>
          <a:p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053" indent="-285405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621" indent="-228325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8269" indent="-228325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917" indent="-228325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565" indent="-2283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8213" indent="-2283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861" indent="-2283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1509" indent="-2283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6F99E25-CB39-47CE-A1BB-A7EB82D48336}" type="slidenum">
              <a:rPr lang="en-US" altLang="en-US" sz="1200">
                <a:solidFill>
                  <a:schemeClr val="tx1"/>
                </a:solidFill>
              </a:rPr>
              <a:pPr/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8155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Deposit</a:t>
            </a:r>
            <a:r>
              <a:rPr lang="en-US" b="1" baseline="0" dirty="0"/>
              <a:t> </a:t>
            </a:r>
            <a:r>
              <a:rPr lang="en-US" b="1" dirty="0"/>
              <a:t>slips often</a:t>
            </a:r>
            <a:r>
              <a:rPr lang="en-US" b="1" baseline="0" dirty="0"/>
              <a:t> use different routing numbers. Always verify bank numbers. Split refund option may be available depending on site set up.</a:t>
            </a:r>
          </a:p>
          <a:p>
            <a:endParaRPr lang="en-US" b="1" baseline="0" dirty="0"/>
          </a:p>
          <a:p>
            <a:r>
              <a:rPr lang="en-US" b="1" baseline="0" dirty="0"/>
              <a:t>Check could be viewed on phone. May have other bank documents; often taxpayers carry card from bank with routing and account number written in. See Site </a:t>
            </a:r>
            <a:r>
              <a:rPr lang="en-US" b="1" baseline="0"/>
              <a:t>Coordinator for acceptable </a:t>
            </a:r>
            <a:r>
              <a:rPr lang="en-US" b="1" baseline="0" dirty="0"/>
              <a:t>alternatives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FA0C-BC7C-44C1-BC79-03FB4E3A339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7038" y="693738"/>
            <a:ext cx="6156325" cy="3463925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cs typeface="Arial" panose="020B0604020202020204" pitchFamily="34" charset="0"/>
              </a:rPr>
              <a:t>Low</a:t>
            </a:r>
            <a:r>
              <a:rPr lang="en-US" altLang="en-US" b="1" baseline="0" dirty="0">
                <a:cs typeface="Arial" panose="020B0604020202020204" pitchFamily="34" charset="0"/>
              </a:rPr>
              <a:t> interest rate. Rarely purchased.</a:t>
            </a:r>
          </a:p>
          <a:p>
            <a:r>
              <a:rPr lang="en-US" altLang="en-US" b="1" baseline="0" dirty="0">
                <a:cs typeface="Arial" panose="020B0604020202020204" pitchFamily="34" charset="0"/>
              </a:rPr>
              <a:t>Taxpayers receive bonds by mail and remaining refund paid by check from IRS. </a:t>
            </a:r>
            <a:endParaRPr lang="en-US" altLang="en-US" b="1" dirty="0">
              <a:cs typeface="Arial" panose="020B0604020202020204" pitchFamily="34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971655" y="8773012"/>
            <a:ext cx="3037146" cy="46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18" tIns="46409" rIns="92818" bIns="464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0FA059-BF7B-4A4A-A706-AEF6F615997B}" type="slidenum">
              <a:rPr lang="en-US" altLang="en-US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341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2018 screen shot of consent</a:t>
            </a:r>
            <a:r>
              <a:rPr lang="en-US" b="1" baseline="0" dirty="0"/>
              <a:t> will be added when available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FA0C-BC7C-44C1-BC79-03FB4E3A339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FA0C-BC7C-44C1-BC79-03FB4E3A339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2018 screen shot of consent</a:t>
            </a:r>
            <a:r>
              <a:rPr lang="en-US" b="1" baseline="0" dirty="0"/>
              <a:t> will be added when available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FA0C-BC7C-44C1-BC79-03FB4E3A339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809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Relational</a:t>
            </a:r>
            <a:r>
              <a:rPr lang="en-US" b="1" baseline="0" dirty="0"/>
              <a:t> EFIN is consent #2. Without consent, must file paper return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CDD5073-D2E0-40B9-BA25-914294AC9AF1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3775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Taxpayer decides </a:t>
            </a:r>
            <a:r>
              <a:rPr lang="en-US" dirty="0" err="1"/>
              <a:t>efile</a:t>
            </a:r>
            <a:r>
              <a:rPr lang="en-US" baseline="0" dirty="0"/>
              <a:t> return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FA0C-BC7C-44C1-BC79-03FB4E3A339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3738"/>
            <a:ext cx="6156325" cy="3463925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• </a:t>
            </a:r>
            <a:r>
              <a:rPr lang="en-US" altLang="en-US" b="1" dirty="0" err="1"/>
              <a:t>TS</a:t>
            </a:r>
            <a:r>
              <a:rPr lang="en-US" altLang="en-US" b="1" dirty="0"/>
              <a:t> Navigation: Federal&gt;Payments and Estimates&gt;Apply overpayments to next year’s estimated payments</a:t>
            </a: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3557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Taxpayer determines return</a:t>
            </a:r>
            <a:r>
              <a:rPr lang="en-US" baseline="0" dirty="0"/>
              <a:t>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FA0C-BC7C-44C1-BC79-03FB4E3A339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3738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State specific</a:t>
            </a:r>
            <a:r>
              <a:rPr lang="en-US" b="1" baseline="0" dirty="0"/>
              <a:t> information placed here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FA0C-BC7C-44C1-BC79-03FB4E3A339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1377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64563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12C318B-498B-47C4-AF0F-055BB671B94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929547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5709-2E73-4071-95BC-9033225E41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2567044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5709-2E73-4071-95BC-9033225E41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129105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051D5709-2E73-4071-95BC-9033225E41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95381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5878-70F8-4FDB-887B-4B5F72E269C2}" type="datetime1">
              <a:rPr lang="en-US" smtClean="0"/>
              <a:pPr/>
              <a:t>12/26/18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7707-39A7-40D5-AAE6-4AA2FD5C0E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381570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CC9-65BA-4225-B0E1-03912EE60836}" type="datetime1">
              <a:rPr lang="en-US" smtClean="0"/>
              <a:pPr/>
              <a:t>12/26/18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17F-B487-4799-A455-8CE350C9A1E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4593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fld id="{051D5709-2E73-4071-95BC-9033225E41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985718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979" y="2133600"/>
            <a:ext cx="48768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133600"/>
            <a:ext cx="48768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107678-0313-454C-81C0-35027F319C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03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83A3-290F-4D8E-917D-470428A41C6A}" type="datetime1">
              <a:rPr lang="en-US" smtClean="0"/>
              <a:pPr/>
              <a:t>12/26/18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D5709-2E73-4071-95BC-9033225E41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90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7" r:id="rId1"/>
    <p:sldLayoutId id="2147484588" r:id="rId2"/>
    <p:sldLayoutId id="2147484589" r:id="rId3"/>
    <p:sldLayoutId id="2147484590" r:id="rId4"/>
    <p:sldLayoutId id="2147484591" r:id="rId5"/>
    <p:sldLayoutId id="2147484592" r:id="rId6"/>
    <p:sldLayoutId id="2147484593" r:id="rId7"/>
    <p:sldLayoutId id="2147484594" r:id="rId8"/>
    <p:sldLayoutId id="2147484595" r:id="rId9"/>
  </p:sldLayoutIdLst>
  <p:transition>
    <p:fade/>
  </p:transition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4" pos="1067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9" pos="80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  <p15:guide id="11" pos="512" userDrawn="1">
          <p15:clr>
            <a:srgbClr val="F26B43"/>
          </p15:clr>
        </p15:guide>
        <p15:guide id="12" orient="horz" pos="1056" userDrawn="1">
          <p15:clr>
            <a:srgbClr val="F26B43"/>
          </p15:clr>
        </p15:guide>
        <p15:guide id="13" orient="horz" pos="828" userDrawn="1">
          <p15:clr>
            <a:srgbClr val="F26B43"/>
          </p15:clr>
        </p15:guide>
        <p15:guide id="14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Pub 4012 – Tab K</a:t>
            </a:r>
          </a:p>
          <a:p>
            <a:pPr eaLnBrk="1" hangingPunct="1"/>
            <a:r>
              <a:rPr lang="en-US" altLang="en-US" dirty="0"/>
              <a:t>Pub 4491 – Lesson 30</a:t>
            </a:r>
          </a:p>
        </p:txBody>
      </p:sp>
      <p:sp>
        <p:nvSpPr>
          <p:cNvPr id="5122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Finishing the Return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6384925" y="2603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107678-0313-454C-81C0-35027F319CF1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state return type</a:t>
            </a:r>
          </a:p>
          <a:p>
            <a:pPr lvl="1"/>
            <a:r>
              <a:rPr lang="en-US" dirty="0"/>
              <a:t>Without consent to Relational Office (Group) state return cannot be e-filed</a:t>
            </a:r>
          </a:p>
          <a:p>
            <a:pPr lvl="1"/>
            <a:r>
              <a:rPr lang="en-US" dirty="0"/>
              <a:t>Otherwise taxpayer chooses state options – can differ from federal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Return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233976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 deposit or direct debit bank information</a:t>
            </a:r>
          </a:p>
          <a:p>
            <a:pPr lvl="1"/>
            <a:r>
              <a:rPr lang="en-US" dirty="0"/>
              <a:t>Enter bank name</a:t>
            </a:r>
          </a:p>
          <a:p>
            <a:pPr lvl="1"/>
            <a:r>
              <a:rPr lang="en-US" dirty="0"/>
              <a:t>Routing and account numbers must be entered twice for verification </a:t>
            </a:r>
          </a:p>
          <a:p>
            <a:pPr lvl="2"/>
            <a:r>
              <a:rPr lang="en-US" dirty="0"/>
              <a:t>Do not copy and paste</a:t>
            </a:r>
          </a:p>
          <a:p>
            <a:pPr lvl="2"/>
            <a:r>
              <a:rPr lang="en-US" dirty="0"/>
              <a:t>Do not enter bank routing number from deposit slip</a:t>
            </a:r>
          </a:p>
          <a:p>
            <a:pPr lvl="2"/>
            <a:r>
              <a:rPr lang="en-US" dirty="0"/>
              <a:t>Enter bank routing and account numbers from check</a:t>
            </a:r>
          </a:p>
          <a:p>
            <a:pPr lvl="3"/>
            <a:r>
              <a:rPr lang="en-US" dirty="0"/>
              <a:t>Absent a check, see Local Coordinator for other acceptable options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Taxpayer Bank Information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NTTC Training –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Savings bond purchase available from split refund screen when Form 8888 enabled</a:t>
            </a:r>
          </a:p>
          <a:p>
            <a:pPr lvl="1"/>
            <a:r>
              <a:rPr lang="en-US" dirty="0"/>
              <a:t>Purchased in $50 increments</a:t>
            </a:r>
          </a:p>
          <a:p>
            <a:pPr lvl="1"/>
            <a:r>
              <a:rPr lang="en-US" dirty="0"/>
              <a:t>Limited to three bonds</a:t>
            </a:r>
          </a:p>
          <a:p>
            <a:pPr lvl="1"/>
            <a:r>
              <a:rPr lang="en-US" dirty="0"/>
              <a:t>Fixed rate interest plus semiannual inflation</a:t>
            </a:r>
          </a:p>
          <a:p>
            <a:pPr lvl="1"/>
            <a:r>
              <a:rPr lang="en-US" dirty="0"/>
              <a:t>Total bond purchase limited to lesser of $5,000 or refund amount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Local Coordinator will advise if Form 8888 is set up for your site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Taxpayer Bank Information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468280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If state return prepared enter ID type</a:t>
            </a:r>
          </a:p>
          <a:p>
            <a:pPr lvl="1"/>
            <a:r>
              <a:rPr lang="en-US" dirty="0"/>
              <a:t>State driver’s license or ID</a:t>
            </a:r>
          </a:p>
          <a:p>
            <a:pPr lvl="2"/>
            <a:r>
              <a:rPr lang="en-US" dirty="0"/>
              <a:t>If no state ID available possible work around depending on state</a:t>
            </a:r>
          </a:p>
          <a:p>
            <a:pPr lvl="1"/>
            <a:r>
              <a:rPr lang="en-US" dirty="0"/>
              <a:t>Your Local Coordinator will advise if state ID information is required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ID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53600" y="1266579"/>
            <a:ext cx="18288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Pub 4012 Tab K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Can print a pdf to confirm all looks good</a:t>
            </a:r>
          </a:p>
          <a:p>
            <a:pPr lvl="1"/>
            <a:r>
              <a:rPr lang="en-US" dirty="0"/>
              <a:t>Do not print hard copy until review has been completed</a:t>
            </a:r>
          </a:p>
          <a:p>
            <a:r>
              <a:rPr lang="en-US" dirty="0"/>
              <a:t>Follow procedures for your site</a:t>
            </a:r>
          </a:p>
          <a:p>
            <a:pPr lvl="1"/>
            <a:r>
              <a:rPr lang="en-US" dirty="0"/>
              <a:t>Return is Complete – usually done by the reviewer</a:t>
            </a:r>
          </a:p>
          <a:p>
            <a:pPr lvl="1"/>
            <a:r>
              <a:rPr lang="en-US" dirty="0"/>
              <a:t>Review/Retransmit Status – “Ready for review”</a:t>
            </a:r>
          </a:p>
          <a:p>
            <a:pPr lvl="1"/>
            <a:r>
              <a:rPr lang="en-US" dirty="0"/>
              <a:t>Return Tag(s) per your site procedures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Submission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047456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 the Return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864261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Consent to Relational Office (Group) form</a:t>
            </a:r>
          </a:p>
          <a:p>
            <a:pPr lvl="1"/>
            <a:r>
              <a:rPr lang="en-US" dirty="0"/>
              <a:t>Affects how you finish the return</a:t>
            </a:r>
          </a:p>
          <a:p>
            <a:r>
              <a:rPr lang="en-US" dirty="0"/>
              <a:t>Taxpayer (and spouse if MFJ) gives consent</a:t>
            </a:r>
          </a:p>
          <a:p>
            <a:pPr lvl="1"/>
            <a:r>
              <a:rPr lang="en-US" dirty="0"/>
              <a:t>Can e-file federal and state</a:t>
            </a:r>
          </a:p>
          <a:p>
            <a:r>
              <a:rPr lang="en-US" dirty="0"/>
              <a:t>Taxpayer (and spouse if MFJ) do not consent return </a:t>
            </a:r>
          </a:p>
          <a:p>
            <a:pPr lvl="1"/>
            <a:r>
              <a:rPr lang="en-US" dirty="0"/>
              <a:t>Both federal and state must be paper filed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Consents and Questions in Intake Booklet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762000" y="1676400"/>
            <a:ext cx="3733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Return can be prepared with assumption of consent by absent spouse</a:t>
            </a:r>
          </a:p>
          <a:p>
            <a:r>
              <a:rPr lang="en-US" dirty="0"/>
              <a:t>Consent can be taken home for signature with Form 8879</a:t>
            </a:r>
          </a:p>
          <a:p>
            <a:r>
              <a:rPr lang="en-US" dirty="0"/>
              <a:t>Consent – signed by both taxpayer and spouse – must be presented prior to E-filing return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Consent to Relational Office (Group)</a:t>
            </a:r>
          </a:p>
        </p:txBody>
      </p:sp>
      <p:pic>
        <p:nvPicPr>
          <p:cNvPr id="8" name="Content Placeholder 7" descr="Screen Shot 2018-10-09 at 7.24.15 PM.pn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 l="-20962" r="-20962"/>
          <a:stretch>
            <a:fillRect/>
          </a:stretch>
        </p:blipFill>
        <p:spPr>
          <a:xfrm>
            <a:off x="2895601" y="1600200"/>
            <a:ext cx="10877328" cy="4486275"/>
          </a:xfr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182167"/>
          </a:xfrm>
        </p:spPr>
        <p:txBody>
          <a:bodyPr>
            <a:normAutofit/>
          </a:bodyPr>
          <a:lstStyle/>
          <a:p>
            <a:r>
              <a:rPr lang="en-US" dirty="0"/>
              <a:t>Other consent forms for 2018 included in Intake Booklet do not </a:t>
            </a:r>
            <a:r>
              <a:rPr lang="en-US"/>
              <a:t>affect E-</a:t>
            </a:r>
            <a:r>
              <a:rPr lang="en-US" dirty="0"/>
              <a:t>file</a:t>
            </a:r>
          </a:p>
          <a:p>
            <a:pPr lvl="1"/>
            <a:r>
              <a:rPr lang="en-US" dirty="0"/>
              <a:t>Global carryforward</a:t>
            </a:r>
          </a:p>
          <a:p>
            <a:pPr lvl="1"/>
            <a:r>
              <a:rPr lang="en-US" dirty="0"/>
              <a:t>Free information from AARP Foundation</a:t>
            </a:r>
          </a:p>
          <a:p>
            <a:r>
              <a:rPr lang="en-US" dirty="0"/>
              <a:t>Enter taxpayer responses to consents and questions included in 2018 Intake Booklet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Consents and Questions in Intake Booklet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148910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Six steps:</a:t>
            </a:r>
          </a:p>
          <a:p>
            <a:pPr lvl="1"/>
            <a:r>
              <a:rPr lang="en-US" dirty="0"/>
              <a:t>Return type</a:t>
            </a:r>
          </a:p>
          <a:p>
            <a:pPr lvl="1"/>
            <a:r>
              <a:rPr lang="en-US" dirty="0"/>
              <a:t>State return</a:t>
            </a:r>
          </a:p>
          <a:p>
            <a:pPr lvl="1"/>
            <a:r>
              <a:rPr lang="en-US" dirty="0"/>
              <a:t>Taxpayer bank account information</a:t>
            </a:r>
          </a:p>
          <a:p>
            <a:pPr lvl="2"/>
            <a:r>
              <a:rPr lang="en-US" dirty="0"/>
              <a:t>Savings Bond purchase information if selected</a:t>
            </a:r>
          </a:p>
          <a:p>
            <a:pPr lvl="1"/>
            <a:r>
              <a:rPr lang="en-US" dirty="0"/>
              <a:t>Third party Designee – never a Tax-Aide volunteer</a:t>
            </a:r>
          </a:p>
          <a:p>
            <a:pPr lvl="1"/>
            <a:r>
              <a:rPr lang="en-US" dirty="0"/>
              <a:t>Consents</a:t>
            </a:r>
          </a:p>
          <a:p>
            <a:pPr lvl="1"/>
            <a:r>
              <a:rPr lang="en-US" dirty="0"/>
              <a:t>Questions</a:t>
            </a:r>
          </a:p>
          <a:p>
            <a:pPr lvl="1"/>
            <a:r>
              <a:rPr lang="en-US" dirty="0"/>
              <a:t>State ID (if required)</a:t>
            </a:r>
          </a:p>
          <a:p>
            <a:r>
              <a:rPr lang="en-US" dirty="0"/>
              <a:t>Refer to Pub 4012 Tab K for TaxSlayer entries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E-File Process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9753600" y="1266579"/>
            <a:ext cx="18288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Pub 4012 Tab K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E4D5BEB-24A3-406B-BD72-267D74FA42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172D83-0825-4068-9401-096CB903C0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6809B8-74EB-42F0-BD51-B7DC1F217B2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C896DF-DC24-40DC-BE99-14C865C4822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/>
              <a:t>Use Paper Returns when E-file is not possible</a:t>
            </a:r>
          </a:p>
          <a:p>
            <a:pPr lvl="1"/>
            <a:r>
              <a:rPr lang="en-US"/>
              <a:t>Taxpayer does not consent on the Relational Office (Group) form</a:t>
            </a:r>
          </a:p>
          <a:p>
            <a:pPr lvl="1"/>
            <a:r>
              <a:rPr lang="en-US"/>
              <a:t>IRS directed taxpayer to file paper return</a:t>
            </a:r>
          </a:p>
          <a:p>
            <a:pPr lvl="1"/>
            <a:r>
              <a:rPr lang="en-US"/>
              <a:t>E-file attempt is unsuccessful</a:t>
            </a:r>
          </a:p>
          <a:p>
            <a:pPr lvl="2"/>
            <a:r>
              <a:rPr lang="en-US"/>
              <a:t>Reject cannot be resolved (e.g. identity theft, dependent claimed by someone else, etc.)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FC7EEC-9F39-4D03-B0F9-F431D6A92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E-file Not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319341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–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Taxpayers with refund: designate federal return type</a:t>
            </a:r>
          </a:p>
          <a:p>
            <a:pPr lvl="1"/>
            <a:r>
              <a:rPr lang="en-US" dirty="0"/>
              <a:t>E-filed</a:t>
            </a:r>
          </a:p>
          <a:p>
            <a:pPr lvl="2"/>
            <a:r>
              <a:rPr lang="en-US" dirty="0"/>
              <a:t>Paper check mailed to taxpayer </a:t>
            </a:r>
          </a:p>
          <a:p>
            <a:pPr lvl="2"/>
            <a:r>
              <a:rPr lang="en-US" dirty="0"/>
              <a:t>Directly deposited refund</a:t>
            </a:r>
          </a:p>
          <a:p>
            <a:pPr lvl="1"/>
            <a:r>
              <a:rPr lang="en-US" dirty="0"/>
              <a:t>Paper return</a:t>
            </a:r>
          </a:p>
          <a:p>
            <a:pPr lvl="2"/>
            <a:r>
              <a:rPr lang="en-US" dirty="0"/>
              <a:t>Taxpayer mails return and directly deposited refund</a:t>
            </a:r>
          </a:p>
          <a:p>
            <a:pPr lvl="2"/>
            <a:r>
              <a:rPr lang="en-US" dirty="0"/>
              <a:t>Taxpayer mails return with paper check mailed to taxpayer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Type - Overpayment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NTTC Training –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Option to apply refund to next year’s estimated tax payments</a:t>
            </a:r>
          </a:p>
          <a:p>
            <a:pPr lvl="1"/>
            <a:r>
              <a:rPr lang="en-US" altLang="en-US" dirty="0"/>
              <a:t>Reduced if IRS offsets or makes adjustment</a:t>
            </a:r>
          </a:p>
          <a:p>
            <a:pPr lvl="1"/>
            <a:r>
              <a:rPr lang="en-US" altLang="en-US" dirty="0"/>
              <a:t>Entered in Payments and Estimate section of TaxSlayer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Apply Refund to Next Year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6291263" y="6262691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113448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–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C318B-498B-47C4-AF0F-055BB671B94B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Taxpayers with balance due: designate federal return type</a:t>
            </a:r>
          </a:p>
          <a:p>
            <a:pPr lvl="1"/>
            <a:r>
              <a:rPr lang="en-US" dirty="0"/>
              <a:t>E-file return</a:t>
            </a:r>
          </a:p>
          <a:p>
            <a:pPr lvl="2"/>
            <a:r>
              <a:rPr lang="en-US" dirty="0"/>
              <a:t>Payment by mail or online</a:t>
            </a:r>
          </a:p>
          <a:p>
            <a:pPr lvl="2"/>
            <a:r>
              <a:rPr lang="en-US" dirty="0"/>
              <a:t>Direct debit</a:t>
            </a:r>
          </a:p>
          <a:p>
            <a:pPr lvl="1"/>
            <a:r>
              <a:rPr lang="en-US" dirty="0"/>
              <a:t>Paper return</a:t>
            </a:r>
          </a:p>
          <a:p>
            <a:pPr lvl="2"/>
            <a:r>
              <a:rPr lang="en-US" dirty="0"/>
              <a:t>Taxpayer mails return with payment or taxpayer pays online</a:t>
            </a:r>
          </a:p>
          <a:p>
            <a:pPr lvl="2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Return Type – Balance Due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853</Words>
  <Application>Microsoft Macintosh PowerPoint</Application>
  <PresentationFormat>Custom</PresentationFormat>
  <Paragraphs>142</Paragraphs>
  <Slides>15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2018 Templet</vt:lpstr>
      <vt:lpstr>Finishing the Return</vt:lpstr>
      <vt:lpstr>Consents and Questions in Intake Booklet</vt:lpstr>
      <vt:lpstr>Consent to Relational Office (Group)</vt:lpstr>
      <vt:lpstr>Consents and Questions in Intake Booklet</vt:lpstr>
      <vt:lpstr>E-File Process</vt:lpstr>
      <vt:lpstr>E-file Not Possible</vt:lpstr>
      <vt:lpstr>Return Type - Overpayment</vt:lpstr>
      <vt:lpstr>Apply Refund to Next Year</vt:lpstr>
      <vt:lpstr>Return Type – Balance Due</vt:lpstr>
      <vt:lpstr>State Return</vt:lpstr>
      <vt:lpstr>Taxpayer Bank Information</vt:lpstr>
      <vt:lpstr>Taxpayer Bank Information</vt:lpstr>
      <vt:lpstr>State ID</vt:lpstr>
      <vt:lpstr>Submission Screen</vt:lpstr>
      <vt:lpstr>Finishing the Return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Finishing the Return</dc:title>
  <dc:creator/>
  <cp:lastModifiedBy/>
  <cp:revision>13</cp:revision>
  <dcterms:created xsi:type="dcterms:W3CDTF">2018-12-26T14:22:12Z</dcterms:created>
  <dcterms:modified xsi:type="dcterms:W3CDTF">2018-12-26T14:22:22Z</dcterms:modified>
</cp:coreProperties>
</file>